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1" r:id="rId4"/>
    <p:sldId id="259" r:id="rId5"/>
    <p:sldId id="263" r:id="rId6"/>
    <p:sldId id="265" r:id="rId7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2727EDA-5866-4733-92FB-885B7648489F}" type="datetimeFigureOut">
              <a:rPr lang="fr-CH" smtClean="0"/>
              <a:t>11.12.2019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12E9F37-67B8-4A4C-B87F-2FA6534C7B3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7852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AC16DDE-DFA2-4355-8F86-2B531E55EA4D}" type="datetimeFigureOut">
              <a:rPr lang="fr-CH" smtClean="0"/>
              <a:t>11.12.2019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8F69431-793A-48FF-BA52-8FFA0E865C2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2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69431-793A-48FF-BA52-8FFA0E865C2C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0227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69431-793A-48FF-BA52-8FFA0E865C2C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0227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69431-793A-48FF-BA52-8FFA0E865C2C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0227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69431-793A-48FF-BA52-8FFA0E865C2C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0227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69431-793A-48FF-BA52-8FFA0E865C2C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0227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69431-793A-48FF-BA52-8FFA0E865C2C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022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F855-E4A2-4E82-BCFB-139BB25D918B}" type="datetime1">
              <a:rPr lang="fr-CH" smtClean="0"/>
              <a:t>11.12.2019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053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FF3E-16B3-43EB-898F-5623D88275FB}" type="datetime1">
              <a:rPr lang="fr-CH" smtClean="0"/>
              <a:t>11.12.2019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7912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36AD-7D32-48A0-AA15-FA7389C65D21}" type="datetime1">
              <a:rPr lang="fr-CH" smtClean="0"/>
              <a:t>11.12.2019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090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7D80-BCED-4821-8383-221650717831}" type="datetime1">
              <a:rPr lang="fr-CH" smtClean="0"/>
              <a:t>11.12.2019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3740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A5E0-DEF5-4D9B-A097-487AA67364F7}" type="datetime1">
              <a:rPr lang="fr-CH" smtClean="0"/>
              <a:t>11.12.2019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070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E70-E34E-46BE-9067-00CDA372B5E3}" type="datetime1">
              <a:rPr lang="fr-CH" smtClean="0"/>
              <a:t>11.12.2019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8072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6A63-9B1B-42D1-B4F7-41BCABD7BE17}" type="datetime1">
              <a:rPr lang="fr-CH" smtClean="0"/>
              <a:t>11.12.2019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038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9094-7D38-4351-8AC9-61E636F87823}" type="datetime1">
              <a:rPr lang="fr-CH" smtClean="0"/>
              <a:t>11.12.2019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4292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23DC-B90A-45CC-AFC1-E7D971BDDB47}" type="datetime1">
              <a:rPr lang="fr-CH" smtClean="0"/>
              <a:t>11.12.2019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2459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8314-D58B-4EA7-BE52-17FF447CF3A2}" type="datetime1">
              <a:rPr lang="fr-CH" smtClean="0"/>
              <a:t>11.12.2019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11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8F3-E8C0-4989-B59C-D1E5521E8A01}" type="datetime1">
              <a:rPr lang="fr-CH" smtClean="0"/>
              <a:t>11.12.2019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2110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2000"/>
            <a:lum/>
          </a:blip>
          <a:srcRect/>
          <a:stretch>
            <a:fillRect l="61000" b="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z="7200" dirty="0" smtClean="0">
                <a:solidFill>
                  <a:srgbClr val="FFFFFF"/>
                </a:solidFill>
                <a:effectLst/>
                <a:highlight>
                  <a:srgbClr val="0000FF"/>
                </a:highlight>
                <a:latin typeface="Franklin Gothic Medium"/>
                <a:ea typeface="Calibri"/>
                <a:cs typeface="Times New Roman"/>
              </a:rPr>
              <a:t>COG</a:t>
            </a:r>
            <a:r>
              <a:rPr lang="fr-CH" sz="7200" dirty="0" smtClean="0">
                <a:solidFill>
                  <a:srgbClr val="FFFFFF"/>
                </a:solidFill>
                <a:effectLst/>
                <a:highlight>
                  <a:srgbClr val="FF0000"/>
                </a:highlight>
                <a:latin typeface="Franklin Gothic Medium"/>
                <a:ea typeface="Calibri"/>
                <a:cs typeface="Times New Roman"/>
              </a:rPr>
              <a:t>EST</a:t>
            </a:r>
            <a:r>
              <a:rPr lang="fr-CH" sz="1100" dirty="0" smtClean="0">
                <a:effectLst/>
                <a:latin typeface="+mj-lt"/>
                <a:ea typeface="Calibri"/>
                <a:cs typeface="Times New Roman"/>
              </a:rPr>
              <a:t/>
            </a:r>
            <a:br>
              <a:rPr lang="fr-CH" sz="1100" dirty="0" smtClean="0">
                <a:effectLst/>
                <a:latin typeface="+mj-lt"/>
                <a:ea typeface="Calibri"/>
                <a:cs typeface="Times New Roman"/>
              </a:rPr>
            </a:b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A344-60E2-4E91-A1A5-FF6E8F3F925C}" type="datetime1">
              <a:rPr lang="fr-CH" smtClean="0"/>
              <a:t>11.12.2019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D7088-3206-44E7-B942-05C84FAC74C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4437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fr-CH" sz="1100" kern="1200" smtClean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7772400" cy="1470025"/>
          </a:xfrm>
        </p:spPr>
        <p:txBody>
          <a:bodyPr>
            <a:normAutofit/>
          </a:bodyPr>
          <a:lstStyle/>
          <a:p>
            <a:r>
              <a:rPr lang="fr-CH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fr-CH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fr-CH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177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292" y="908720"/>
            <a:ext cx="8712968" cy="5256584"/>
          </a:xfrm>
        </p:spPr>
        <p:txBody>
          <a:bodyPr anchor="t">
            <a:noAutofit/>
          </a:bodyPr>
          <a:lstStyle/>
          <a:p>
            <a:r>
              <a:rPr lang="fr-CH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Chiffres clé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Une perte de 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Fr. 720’000.-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Une marge d’autofinancement de 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1.647 </a:t>
            </a:r>
            <a:r>
              <a:rPr lang="fr-CH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mio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 %: 1’647’000/20’552’000 = 8.01%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Insuffisance de financement:  Fr. 654’000.-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=&gt; hausse de la dette du même montant</a:t>
            </a:r>
            <a:endParaRPr lang="fr-CH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55576" y="38610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CH" sz="110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fr-CH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6929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712968" cy="5760640"/>
          </a:xfrm>
        </p:spPr>
        <p:txBody>
          <a:bodyPr anchor="t">
            <a:noAutofit/>
          </a:bodyPr>
          <a:lstStyle/>
          <a:p>
            <a:r>
              <a:rPr lang="fr-CH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Dès lors:</a:t>
            </a:r>
            <a:r>
              <a:rPr lang="fr-CH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- L’objectif de MAF = 8% demandé par CG atteint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 perte prévue pour cet exercice est limitée et les causes de cette perte est toujours la même =&gt; les amortissements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- Tant que la MAF &gt;= 8% =&gt; les comptes (</a:t>
            </a:r>
            <a:r>
              <a:rPr lang="fr-CH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budget) sont satisfaisants</a:t>
            </a: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55576" y="38610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CH" sz="110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fr-CH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0656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292" y="260648"/>
            <a:ext cx="8712968" cy="6408712"/>
          </a:xfrm>
        </p:spPr>
        <p:txBody>
          <a:bodyPr anchor="t">
            <a:noAutofit/>
          </a:bodyPr>
          <a:lstStyle/>
          <a:p>
            <a:r>
              <a:rPr lang="fr-CH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HEP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 COGEST est d’accord avec les conclusions de la municipalité à ce sujet 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=&gt; 10% = trop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=&gt; coûts importants en rapports aux avantages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Sierre: HES = 3.9mio / perte = 5.3mio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St-Maurice: HEP= 743’000.- et perte 720’000.-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=&gt; négociation CE + représentants GC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Toutefois: propose une analyse A-I-R-O avant de renoncer à la HEP</a:t>
            </a:r>
            <a:endParaRPr lang="fr-CH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55576" y="38610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CH" sz="110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fr-CH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2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620688"/>
            <a:ext cx="8712968" cy="5976664"/>
          </a:xfrm>
        </p:spPr>
        <p:txBody>
          <a:bodyPr anchor="t">
            <a:noAutofit/>
          </a:bodyPr>
          <a:lstStyle/>
          <a:p>
            <a:r>
              <a:rPr lang="fr-CH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Analyses comptes 2019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>Nouvel outil de gestion proposé par le responsables des finances dès comptes 2019</a:t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>Analyse succincte de la mise en 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œuvre </a:t>
            </a: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>du service électrique externalisé</a:t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> - Conséquences éventuelles du refus de la fusion entre Saint-Maurice et </a:t>
            </a: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Collonges</a:t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Autres</a:t>
            </a: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4195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712968" cy="5760640"/>
          </a:xfrm>
        </p:spPr>
        <p:txBody>
          <a:bodyPr anchor="t">
            <a:noAutofit/>
          </a:bodyPr>
          <a:lstStyle/>
          <a:p>
            <a:r>
              <a:rPr lang="fr-CH" sz="30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onclusions</a:t>
            </a:r>
            <a:r>
              <a:rPr lang="fr-CH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La c</a:t>
            </a:r>
            <a:r>
              <a:rPr lang="fr-CH" sz="3200" dirty="0" smtClean="0"/>
              <a:t>ommission </a:t>
            </a:r>
            <a:r>
              <a:rPr lang="fr-CH" sz="3200" dirty="0"/>
              <a:t>de gestion recommande au Conseil </a:t>
            </a:r>
            <a:r>
              <a:rPr lang="fr-CH" sz="3200" dirty="0" smtClean="0"/>
              <a:t>général </a:t>
            </a:r>
            <a:r>
              <a:rPr lang="fr-CH" sz="3200" dirty="0"/>
              <a:t>d'adopter le </a:t>
            </a:r>
            <a:r>
              <a:rPr lang="fr-CH" sz="3200" dirty="0" smtClean="0"/>
              <a:t>budget 2020 </a:t>
            </a:r>
            <a:r>
              <a:rPr lang="fr-CH" sz="3200" dirty="0"/>
              <a:t>tel que présenté et d’accepter que le coefficient et l’indexation restent </a:t>
            </a:r>
            <a:r>
              <a:rPr lang="fr-CH" sz="3200" dirty="0" smtClean="0"/>
              <a:t>inchangés, respectivement </a:t>
            </a:r>
            <a:r>
              <a:rPr lang="fr-CH" sz="3200" dirty="0"/>
              <a:t>à 1.25 et à 160</a:t>
            </a:r>
            <a:r>
              <a:rPr lang="fr-CH" sz="3200" dirty="0" smtClean="0"/>
              <a:t>%.</a:t>
            </a:r>
            <a:br>
              <a:rPr lang="fr-CH" sz="3200" dirty="0" smtClean="0"/>
            </a:br>
            <a:r>
              <a:rPr lang="fr-CH" sz="3200" dirty="0"/>
              <a:t/>
            </a:r>
            <a:br>
              <a:rPr lang="fr-CH" sz="3200" dirty="0"/>
            </a:br>
            <a:r>
              <a:rPr lang="fr-CH" sz="3200" dirty="0" smtClean="0"/>
              <a:t/>
            </a:r>
            <a:br>
              <a:rPr lang="fr-CH" sz="3200" dirty="0" smtClean="0"/>
            </a:br>
            <a:r>
              <a:rPr lang="fr-CH" sz="3200" dirty="0" smtClean="0"/>
              <a:t>                </a:t>
            </a:r>
            <a:r>
              <a:rPr lang="fr-CH" sz="4400" b="1" dirty="0" smtClean="0"/>
              <a:t>Merci de votre attention!</a:t>
            </a:r>
            <a:endParaRPr lang="fr-CH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-4501008" y="285293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CH" sz="110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fr-CH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7088-3206-44E7-B942-05C84FAC74CD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73061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24</Words>
  <Application>Microsoft Office PowerPoint</Application>
  <PresentationFormat>Affichage à l'écran (4:3)</PresentationFormat>
  <Paragraphs>18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BUDGET 2020</vt:lpstr>
      <vt:lpstr>Chiffres clé  - Une perte de Fr. 720’000.-  - Une marge d’autofinancement de 1.647 mio  - En %: 1’647’000/20’552’000 = 8.01%  - Insuffisance de financement:  Fr. 654’000.- =&gt; hausse de la dette du même montant</vt:lpstr>
      <vt:lpstr>Dès lors:   - L’objectif de MAF = 8% demandé par CG atteint   - La perte prévue pour cet exercice est limitée et les causes de cette perte est toujours la même =&gt; les amortissements   - Tant que la MAF &gt;= 8% =&gt; les comptes (resp. budget) sont satisfaisants   </vt:lpstr>
      <vt:lpstr>HEP  La COGEST est d’accord avec les conclusions de la municipalité à ce sujet  =&gt; 10% = trop =&gt; coûts importants en rapports aux avantages  Sierre: HES = 3.9mio / perte = 5.3mio St-Maurice: HEP= 743’000.- et perte 720’000.- =&gt; négociation CE + représentants GC  Toutefois: propose une analyse A-I-R-O avant de renoncer à la HEP</vt:lpstr>
      <vt:lpstr>Analyses comptes 2019  - Nouvel outil de gestion proposé par le responsables des finances dès comptes 2019  - Analyse succincte de la mise en œuvre du service électrique externalisé   - Conséquences éventuelles du refus de la fusion entre Saint-Maurice et Collonges  - Autres  </vt:lpstr>
      <vt:lpstr>Conclusions  La commission de gestion recommande au Conseil général d'adopter le budget 2020 tel que présenté et d’accepter que le coefficient et l’indexation restent inchangés, respectivement à 1.25 et à 160%.                   Merci de votre attention!</vt:lpstr>
    </vt:vector>
  </TitlesOfParts>
  <Company>Etat de Vaud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ROBYR Dominique</dc:creator>
  <cp:lastModifiedBy>ROBYR Dominique</cp:lastModifiedBy>
  <cp:revision>19</cp:revision>
  <cp:lastPrinted>2019-12-11T14:27:32Z</cp:lastPrinted>
  <dcterms:created xsi:type="dcterms:W3CDTF">2016-12-19T06:18:27Z</dcterms:created>
  <dcterms:modified xsi:type="dcterms:W3CDTF">2019-12-11T14:27:58Z</dcterms:modified>
</cp:coreProperties>
</file>